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22"/>
  </p:notesMasterIdLst>
  <p:handoutMasterIdLst>
    <p:handoutMasterId r:id="rId23"/>
  </p:handoutMasterIdLst>
  <p:sldIdLst>
    <p:sldId id="302" r:id="rId2"/>
    <p:sldId id="303" r:id="rId3"/>
    <p:sldId id="276" r:id="rId4"/>
    <p:sldId id="277" r:id="rId5"/>
    <p:sldId id="278" r:id="rId6"/>
    <p:sldId id="279" r:id="rId7"/>
    <p:sldId id="280" r:id="rId8"/>
    <p:sldId id="281" r:id="rId9"/>
    <p:sldId id="292" r:id="rId10"/>
    <p:sldId id="304" r:id="rId11"/>
    <p:sldId id="314" r:id="rId12"/>
    <p:sldId id="301" r:id="rId13"/>
    <p:sldId id="311" r:id="rId14"/>
    <p:sldId id="296" r:id="rId15"/>
    <p:sldId id="305" r:id="rId16"/>
    <p:sldId id="285" r:id="rId17"/>
    <p:sldId id="286" r:id="rId18"/>
    <p:sldId id="287" r:id="rId19"/>
    <p:sldId id="288" r:id="rId20"/>
    <p:sldId id="289" r:id="rId2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2C1"/>
    <a:srgbClr val="96F371"/>
    <a:srgbClr val="6AB5FA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>
      <p:cViewPr varScale="1">
        <p:scale>
          <a:sx n="57" d="100"/>
          <a:sy n="57" d="100"/>
        </p:scale>
        <p:origin x="81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772"/>
    </p:cViewPr>
  </p:sorterViewPr>
  <p:notesViewPr>
    <p:cSldViewPr>
      <p:cViewPr varScale="1">
        <p:scale>
          <a:sx n="80" d="100"/>
          <a:sy n="80" d="100"/>
        </p:scale>
        <p:origin x="-1974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A8A85614-A79E-41F2-B509-7A4A955060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30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911B1B19-18A7-46BE-88D9-2164BF8B4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12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4143240" y="9120240"/>
            <a:ext cx="3170520" cy="479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6840" tIns="48240" rIns="96840" bIns="48240" anchor="b"/>
          <a:lstStyle/>
          <a:p>
            <a:pPr marL="216000" indent="-216000" algn="r">
              <a:buClr>
                <a:srgbClr val="000000"/>
              </a:buClr>
              <a:buSzPct val="45000"/>
              <a:buFont typeface="Wingdings" charset="2"/>
              <a:buChar char=""/>
            </a:pPr>
            <a:fld id="{77B77A1A-5E5A-43D6-B580-3B18FD403E43}" type="slidenum">
              <a:rPr lang="en-US" sz="1300" b="0" strike="noStrike" spc="-1">
                <a:latin typeface="Arial"/>
              </a:rPr>
              <a:t>18</a:t>
            </a:fld>
            <a:endParaRPr lang="en-US" sz="1300" b="0" strike="noStrike" spc="-1">
              <a:latin typeface="Arial"/>
            </a:endParaRPr>
          </a:p>
        </p:txBody>
      </p:sp>
      <p:sp>
        <p:nvSpPr>
          <p:cNvPr id="25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</p:spPr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731880" y="4560480"/>
            <a:ext cx="5851440" cy="4319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tIns="48240" rIns="96840" bIns="4824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9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tIns="48240" rIns="96840" bIns="48240" anchor="b"/>
          <a:lstStyle/>
          <a:p>
            <a:pPr algn="r">
              <a:lnSpc>
                <a:spcPct val="100000"/>
              </a:lnSpc>
            </a:pPr>
            <a:fld id="{C513AF9C-2DB2-40F3-8C76-8170D74C4FE9}" type="slidenum">
              <a:rPr lang="en-US" sz="1300" b="0" strike="noStrike" spc="-1">
                <a:solidFill>
                  <a:srgbClr val="000000"/>
                </a:solidFill>
                <a:latin typeface="Arial"/>
                <a:ea typeface="+mn-ea"/>
              </a:rPr>
              <a:t>20</a:t>
            </a:fld>
            <a:endParaRPr lang="en-US" sz="13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wordmark3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197167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sr_logo_308_r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676400"/>
            <a:ext cx="3886200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429000"/>
            <a:ext cx="8382000" cy="838200"/>
          </a:xfrm>
        </p:spPr>
        <p:txBody>
          <a:bodyPr/>
          <a:lstStyle>
            <a:lvl1pPr>
              <a:defRPr b="1">
                <a:solidFill>
                  <a:srgbClr val="00548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43400"/>
            <a:ext cx="6400800" cy="533400"/>
          </a:xfrm>
        </p:spPr>
        <p:txBody>
          <a:bodyPr/>
          <a:lstStyle>
            <a:lvl1pPr marL="0" indent="0" algn="ctr">
              <a:buFont typeface="Times" charset="0"/>
              <a:buNone/>
              <a:defRPr sz="25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20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4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85800" y="1981080"/>
            <a:ext cx="7772040" cy="4038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469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685800" y="6019800"/>
            <a:ext cx="7772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57600" y="6324600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43F038F-B3AC-45EB-9E06-50685942F90C}" type="slidenum">
              <a:rPr lang="en-US" sz="1100" smtClean="0"/>
              <a:pPr algn="ctr"/>
              <a:t>‹#›</a:t>
            </a:fld>
            <a:endParaRPr lang="en-US" sz="1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isr_logo_308_r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391400" y="6096000"/>
            <a:ext cx="1600200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" descr="CMU_logo_horiz_187 red.jpg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96850" y="153988"/>
            <a:ext cx="373697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3400" y="6324600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</a:t>
            </a:r>
            <a:r>
              <a:rPr lang="en-US" sz="1000" baseline="0" dirty="0"/>
              <a:t> Len Bass 2021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3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1FB7-460B-49F7-97CF-D3FF07F48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Applied Distributed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A8DC7-D8BF-4DBF-A542-20E2A9E45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724400"/>
            <a:ext cx="6400800" cy="533400"/>
          </a:xfrm>
        </p:spPr>
        <p:txBody>
          <a:bodyPr/>
          <a:lstStyle/>
          <a:p>
            <a:r>
              <a:rPr lang="en-US" dirty="0"/>
              <a:t>Networking 2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31908F2-A2FB-4975-9993-C27F047C12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48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19"/>
    </mc:Choice>
    <mc:Fallback>
      <p:transition spd="slow" advTm="11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0DE43-CD9A-4BC5-A54D-D2C77164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84A65-6C5F-439E-874D-DA60F666C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TCP and ports</a:t>
            </a:r>
          </a:p>
          <a:p>
            <a:r>
              <a:rPr lang="en-US" b="1" dirty="0"/>
              <a:t>Firewalls, gateways, proxies</a:t>
            </a:r>
          </a:p>
          <a:p>
            <a:r>
              <a:rPr lang="en-US" dirty="0"/>
              <a:t>Network structure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2B73887-4840-4592-9CBB-DA40F66A92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30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9"/>
    </mc:Choice>
    <mc:Fallback>
      <p:transition spd="slow" advTm="1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3DE3-A0F7-4C21-9844-523C855E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Gateways,</a:t>
            </a:r>
            <a:r>
              <a:rPr lang="en-US" baseline="0" dirty="0"/>
              <a:t> Proxies, Firewalls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536D4-A757-4E97-B548-4878E8FE7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3040" lvl="1" indent="-285480" eaLnBrk="0" hangingPunct="0">
              <a:spcBef>
                <a:spcPts val="479"/>
              </a:spcBef>
              <a:buFont typeface="Times"/>
              <a:buChar char="•"/>
            </a:pPr>
            <a:r>
              <a:rPr lang="en-US" kern="1200" spc="-1" dirty="0">
                <a:solidFill>
                  <a:srgbClr val="000000"/>
                </a:solidFill>
                <a:latin typeface="Arial"/>
                <a:ea typeface="Osaka"/>
              </a:rPr>
              <a:t>Each of these is a computer that sits between one network and another.</a:t>
            </a:r>
          </a:p>
          <a:p>
            <a:pPr marL="743040" lvl="1" indent="-285480" eaLnBrk="0" hangingPunct="0">
              <a:spcBef>
                <a:spcPts val="479"/>
              </a:spcBef>
              <a:buFont typeface="Times"/>
              <a:buChar char="•"/>
            </a:pPr>
            <a:r>
              <a:rPr lang="en-US" kern="1200" spc="-1" dirty="0">
                <a:solidFill>
                  <a:srgbClr val="000000"/>
                </a:solidFill>
                <a:latin typeface="Arial"/>
                <a:ea typeface="Osaka"/>
              </a:rPr>
              <a:t>Technically, they have different purposes but, practically, their functions may be packaged into one, two, or three hardware/software packages.</a:t>
            </a:r>
          </a:p>
          <a:p>
            <a:pPr marL="743040" lvl="1" indent="-285480" eaLnBrk="0" hangingPunct="0">
              <a:spcBef>
                <a:spcPts val="479"/>
              </a:spcBef>
              <a:buFont typeface="Times"/>
              <a:buChar char="•"/>
            </a:pPr>
            <a:r>
              <a:rPr lang="en-US" kern="1200" spc="-1" dirty="0">
                <a:solidFill>
                  <a:srgbClr val="000000"/>
                </a:solidFill>
                <a:latin typeface="Arial"/>
                <a:ea typeface="Osaka"/>
              </a:rPr>
              <a:t>Frequently, the terms “gateway” and “proxy” are used interchangeably.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12B3461-4057-4E3B-A70E-DEB541A780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39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49"/>
    </mc:Choice>
    <mc:Fallback>
      <p:transition spd="slow" advTm="46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E2C60-F00D-4D2C-B4EB-10DC49F4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dirty="0"/>
              <a:t>Gateway</a:t>
            </a:r>
            <a:endParaRPr lang="en-US" dirty="0"/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EA3C2DBB-7CB2-2D42-8068-180E8BF5219F}"/>
              </a:ext>
            </a:extLst>
          </p:cNvPr>
          <p:cNvSpPr/>
          <p:nvPr/>
        </p:nvSpPr>
        <p:spPr>
          <a:xfrm>
            <a:off x="914400" y="1828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68FC96B-26E7-415B-8BBD-F7142468F19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85800" y="2290200"/>
            <a:ext cx="7772040" cy="2358000"/>
          </a:xfrm>
        </p:spPr>
        <p:txBody>
          <a:bodyPr/>
          <a:lstStyle/>
          <a:p>
            <a:pPr marL="743040" lvl="1" indent="-285480" algn="l" eaLnBrk="0" hangingPunct="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kern="1200" spc="-1" dirty="0">
                <a:solidFill>
                  <a:srgbClr val="000000"/>
                </a:solidFill>
                <a:latin typeface="Arial"/>
                <a:ea typeface="Osaka"/>
                <a:cs typeface="+mn-cs"/>
              </a:rPr>
              <a:t>A  gateway converts information, data or other communications from one protocol or format to another. </a:t>
            </a:r>
          </a:p>
          <a:p>
            <a:pPr marL="743040" lvl="1" indent="-285480" algn="l" eaLnBrk="0" hangingPunct="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kern="1200" spc="-1" dirty="0">
                <a:solidFill>
                  <a:srgbClr val="000000"/>
                </a:solidFill>
                <a:latin typeface="Arial"/>
                <a:ea typeface="Osaka"/>
                <a:cs typeface="+mn-cs"/>
              </a:rPr>
              <a:t>A gateway does no filtering of messages or hiding of information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B4DA5FC-DB97-403A-A2E3-C886B8EEB4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25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75"/>
    </mc:Choice>
    <mc:Fallback>
      <p:transition spd="slow" advTm="35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E2C60-F00D-4D2C-B4EB-10DC49F4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EA3C2DBB-7CB2-2D42-8068-180E8BF5219F}"/>
              </a:ext>
            </a:extLst>
          </p:cNvPr>
          <p:cNvSpPr/>
          <p:nvPr/>
        </p:nvSpPr>
        <p:spPr>
          <a:xfrm>
            <a:off x="914400" y="1828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68FC96B-26E7-415B-8BBD-F7142468F19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85800" y="2976000"/>
            <a:ext cx="7772040" cy="2358000"/>
          </a:xfrm>
        </p:spPr>
        <p:txBody>
          <a:bodyPr/>
          <a:lstStyle/>
          <a:p>
            <a:pPr marL="743040" lvl="1" indent="-285480" algn="l" eaLnBrk="0" hangingPunct="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kern="1200" spc="-1" dirty="0">
                <a:solidFill>
                  <a:srgbClr val="000000"/>
                </a:solidFill>
                <a:latin typeface="Arial"/>
                <a:ea typeface="Osaka"/>
                <a:cs typeface="+mn-cs"/>
              </a:rPr>
              <a:t>A proxy server hides the internals of a network from external networks.</a:t>
            </a:r>
          </a:p>
          <a:p>
            <a:pPr marL="743040" lvl="1" indent="-285480" algn="l" eaLnBrk="0" hangingPunct="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kern="1200" spc="-1" dirty="0">
                <a:solidFill>
                  <a:srgbClr val="000000"/>
                </a:solidFill>
                <a:latin typeface="Arial"/>
                <a:ea typeface="Osaka"/>
                <a:cs typeface="+mn-cs"/>
              </a:rPr>
              <a:t>An organization uses a proxy server to keep IP addresses of the computers on their intranet from being exposed to the internet.</a:t>
            </a:r>
          </a:p>
          <a:p>
            <a:pPr marL="743040" lvl="1" indent="-285480" algn="l" eaLnBrk="0" hangingPunct="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kern="1200" spc="-1" dirty="0">
                <a:solidFill>
                  <a:srgbClr val="000000"/>
                </a:solidFill>
                <a:latin typeface="Arial"/>
                <a:ea typeface="Osaka"/>
                <a:cs typeface="+mn-cs"/>
              </a:rPr>
              <a:t>The proxy server will replace the sender IP address of a message with its own IP.</a:t>
            </a:r>
          </a:p>
          <a:p>
            <a:pPr marL="743040" lvl="1" indent="-285480" algn="l" eaLnBrk="0" hangingPunct="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kern="1200" spc="-1" dirty="0">
                <a:solidFill>
                  <a:srgbClr val="000000"/>
                </a:solidFill>
                <a:latin typeface="Arial"/>
                <a:ea typeface="Osaka"/>
                <a:cs typeface="+mn-cs"/>
              </a:rPr>
              <a:t>It must have a mechanism to route return messages to the correct original sender.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197C277-0069-4134-B5B6-8A855E34A3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38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911"/>
    </mc:Choice>
    <mc:Fallback>
      <p:transition spd="slow" advTm="104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C861-4FBA-4CD0-B055-9A52704C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3260"/>
            <a:ext cx="7772040" cy="1142640"/>
          </a:xfrm>
        </p:spPr>
        <p:txBody>
          <a:bodyPr/>
          <a:lstStyle/>
          <a:p>
            <a:r>
              <a:rPr lang="en-US" dirty="0"/>
              <a:t>Firewall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F73CF-011F-4CA2-89BE-90EB67D3C1F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85800" y="3352800"/>
            <a:ext cx="7772040" cy="1752720"/>
          </a:xfrm>
        </p:spPr>
        <p:txBody>
          <a:bodyPr/>
          <a:lstStyle/>
          <a:p>
            <a:pPr marL="743040" lvl="1" indent="-285480" algn="l" eaLnBrk="0" hangingPunct="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kern="1200" spc="-1" dirty="0">
                <a:solidFill>
                  <a:srgbClr val="000000"/>
                </a:solidFill>
                <a:latin typeface="Arial"/>
                <a:ea typeface="Osaka"/>
                <a:cs typeface="+mn-cs"/>
              </a:rPr>
              <a:t>A firewall monitors incoming and outgoing network traffic and permits or blocks data packets. </a:t>
            </a:r>
          </a:p>
          <a:p>
            <a:pPr marL="743040" lvl="1" indent="-285480" algn="l" eaLnBrk="0" hangingPunct="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kern="1200" spc="-1" dirty="0">
                <a:solidFill>
                  <a:srgbClr val="000000"/>
                </a:solidFill>
                <a:latin typeface="Arial"/>
                <a:ea typeface="Osaka"/>
                <a:cs typeface="+mn-cs"/>
              </a:rPr>
              <a:t>Firewalls are configured by specifying rules:</a:t>
            </a:r>
          </a:p>
          <a:p>
            <a:pPr marL="743040" lvl="1" indent="-285480" algn="l" eaLnBrk="0" hangingPunct="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kern="1200" spc="-1" dirty="0">
                <a:solidFill>
                  <a:srgbClr val="000000"/>
                </a:solidFill>
                <a:latin typeface="Arial"/>
                <a:ea typeface="Osaka"/>
                <a:cs typeface="+mn-cs"/>
              </a:rPr>
              <a:t>allow or disallow message based on IP address of recipient or sender</a:t>
            </a:r>
          </a:p>
          <a:p>
            <a:pPr marL="743040" lvl="1" indent="-285480" algn="l" eaLnBrk="0" hangingPunct="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kern="1200" spc="-1" dirty="0">
                <a:solidFill>
                  <a:srgbClr val="000000"/>
                </a:solidFill>
                <a:latin typeface="Arial"/>
                <a:ea typeface="Osaka"/>
                <a:cs typeface="+mn-cs"/>
              </a:rPr>
              <a:t>Route allowed message based on port number. E.g. messages specifying port 80 are sent to http server.</a:t>
            </a:r>
          </a:p>
          <a:p>
            <a:endParaRPr lang="en-US" sz="2800" dirty="0"/>
          </a:p>
          <a:p>
            <a:r>
              <a:rPr lang="en-US" sz="2800" dirty="0"/>
              <a:t>, </a:t>
            </a: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67B9F1F7-D80C-4A0E-868D-C8326568BDB7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CD824AC-A6A6-4886-847D-71411B0956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9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03"/>
    </mc:Choice>
    <mc:Fallback>
      <p:transition spd="slow" advTm="42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0DE43-CD9A-4BC5-A54D-D2C77164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84A65-6C5F-439E-874D-DA60F666C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TCP and ports</a:t>
            </a:r>
          </a:p>
          <a:p>
            <a:r>
              <a:rPr lang="en-US" dirty="0"/>
              <a:t>Firewalls, gateways, proxies</a:t>
            </a:r>
          </a:p>
          <a:p>
            <a:r>
              <a:rPr lang="en-US" b="1" dirty="0"/>
              <a:t>Network structure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4D7296C-C6BC-4A04-8E50-0E9B90241D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39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3"/>
    </mc:Choice>
    <mc:Fallback>
      <p:transition spd="slow" advTm="1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1009800" y="533160"/>
            <a:ext cx="7704000" cy="1066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r>
              <a:rPr lang="en-US" sz="4000" b="0" strike="noStrike" spc="-1">
                <a:solidFill>
                  <a:srgbClr val="000000"/>
                </a:solidFill>
                <a:latin typeface="Corbel"/>
              </a:rPr>
              <a:t>Demilitarized Zone (DMZ)</a:t>
            </a:r>
          </a:p>
        </p:txBody>
      </p:sp>
      <p:sp>
        <p:nvSpPr>
          <p:cNvPr id="226" name="TextShape 2"/>
          <p:cNvSpPr txBox="1"/>
          <p:nvPr/>
        </p:nvSpPr>
        <p:spPr>
          <a:xfrm>
            <a:off x="228600" y="1752480"/>
            <a:ext cx="7704000" cy="47170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 marL="743040" lvl="1" indent="-285480">
              <a:spcBef>
                <a:spcPts val="479"/>
              </a:spcBef>
              <a:buClr>
                <a:srgbClr val="005481"/>
              </a:buClr>
              <a:buSzPct val="100000"/>
              <a:buFont typeface="Times"/>
              <a:buChar char="•"/>
            </a:pPr>
            <a:r>
              <a:rPr lang="en-US" sz="3300" spc="-1" dirty="0">
                <a:solidFill>
                  <a:srgbClr val="000000"/>
                </a:solidFill>
                <a:latin typeface="Arial"/>
                <a:ea typeface="Osaka"/>
              </a:rPr>
              <a:t>Typically, an organization distinguishes between information publicly available and that maintained within the organization. </a:t>
            </a:r>
          </a:p>
          <a:p>
            <a:pPr marL="743040" lvl="1" indent="-285480">
              <a:spcBef>
                <a:spcPts val="479"/>
              </a:spcBef>
              <a:buClr>
                <a:srgbClr val="005481"/>
              </a:buClr>
              <a:buSzPct val="100000"/>
              <a:buFont typeface="Times"/>
              <a:buChar char="•"/>
            </a:pPr>
            <a:r>
              <a:rPr lang="en-US" sz="3300" spc="-1" dirty="0">
                <a:solidFill>
                  <a:srgbClr val="000000"/>
                </a:solidFill>
                <a:latin typeface="Arial"/>
                <a:ea typeface="Osaka"/>
              </a:rPr>
              <a:t>An intranet is a private network used by an organization</a:t>
            </a:r>
          </a:p>
          <a:p>
            <a:pPr marL="743040" lvl="1" indent="-285480">
              <a:spcBef>
                <a:spcPts val="479"/>
              </a:spcBef>
              <a:buClr>
                <a:srgbClr val="005481"/>
              </a:buClr>
              <a:buSzPct val="100000"/>
              <a:buFont typeface="Times"/>
              <a:buChar char="•"/>
            </a:pPr>
            <a:r>
              <a:rPr lang="en-US" sz="3300" spc="-1" dirty="0">
                <a:solidFill>
                  <a:srgbClr val="000000"/>
                </a:solidFill>
                <a:latin typeface="Arial"/>
                <a:ea typeface="Osaka"/>
              </a:rPr>
              <a:t>A DMZ is an area guarded by a firewall that allows external access although not external modification</a:t>
            </a:r>
          </a:p>
          <a:p>
            <a:pPr marL="743040" lvl="1" indent="-285480">
              <a:spcBef>
                <a:spcPts val="479"/>
              </a:spcBef>
              <a:buClr>
                <a:srgbClr val="005481"/>
              </a:buClr>
              <a:buSzPct val="100000"/>
              <a:buFont typeface="Times"/>
              <a:buChar char="•"/>
            </a:pPr>
            <a:r>
              <a:rPr lang="en-US" sz="3300" spc="-1" dirty="0">
                <a:solidFill>
                  <a:srgbClr val="000000"/>
                </a:solidFill>
                <a:latin typeface="Arial"/>
                <a:ea typeface="Osaka"/>
              </a:rPr>
              <a:t>A separate firewall allows access from the DMZ into the intranet.</a:t>
            </a:r>
          </a:p>
          <a:p>
            <a:pPr marL="743040" lvl="1" indent="-285480">
              <a:spcBef>
                <a:spcPts val="479"/>
              </a:spcBef>
              <a:buClr>
                <a:srgbClr val="005481"/>
              </a:buClr>
              <a:buSzPct val="100000"/>
              <a:buFont typeface="Times"/>
              <a:buChar char="•"/>
            </a:pPr>
            <a:r>
              <a:rPr lang="en-US" sz="3300" spc="-1" dirty="0">
                <a:solidFill>
                  <a:srgbClr val="000000"/>
                </a:solidFill>
                <a:latin typeface="Arial"/>
                <a:ea typeface="Osaka"/>
              </a:rPr>
              <a:t>Web servers and Virtual Public Network servers are located in the DMZ</a:t>
            </a:r>
          </a:p>
          <a:p>
            <a:pPr marL="285480" indent="-285480">
              <a:spcBef>
                <a:spcPts val="598"/>
              </a:spcBef>
              <a:spcAft>
                <a:spcPts val="598"/>
              </a:spcAft>
              <a:buClr>
                <a:srgbClr val="1287C3"/>
              </a:buClr>
              <a:buSzPct val="145000"/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6248520" y="6108840"/>
            <a:ext cx="195264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 algn="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0" b="0" strike="noStrike" spc="-1">
                <a:latin typeface="Arial"/>
              </a:rPr>
              <a:t>© Len Bass 2015</a:t>
            </a:r>
          </a:p>
        </p:txBody>
      </p:sp>
      <p:sp>
        <p:nvSpPr>
          <p:cNvPr id="228" name="CustomShape 4"/>
          <p:cNvSpPr/>
          <p:nvPr/>
        </p:nvSpPr>
        <p:spPr>
          <a:xfrm>
            <a:off x="1973160" y="6108840"/>
            <a:ext cx="427536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CustomShape 5"/>
          <p:cNvSpPr/>
          <p:nvPr/>
        </p:nvSpPr>
        <p:spPr>
          <a:xfrm>
            <a:off x="8258040" y="6108840"/>
            <a:ext cx="42876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fld id="{6D9003D5-EB29-462E-8F75-C14C420FE4A9}" type="slidenum">
              <a:rPr lang="en-US" sz="1000" b="0" strike="noStrike" spc="-1">
                <a:latin typeface="Arial"/>
              </a:rPr>
              <a:t>16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17897EC9-22BE-574E-AC17-12F8F1BEFA08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8E6512E-B461-43C1-B152-5FBC6F56CC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90"/>
    </mc:Choice>
    <mc:Fallback>
      <p:transition spd="slow" advTm="67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1009800" y="533160"/>
            <a:ext cx="7704000" cy="1066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r>
              <a:rPr lang="en-US" sz="4000" b="0" strike="noStrike" spc="-1">
                <a:solidFill>
                  <a:srgbClr val="000000"/>
                </a:solidFill>
                <a:latin typeface="Corbel"/>
              </a:rPr>
              <a:t>Virtual Private Networks</a:t>
            </a:r>
          </a:p>
        </p:txBody>
      </p:sp>
      <p:sp>
        <p:nvSpPr>
          <p:cNvPr id="231" name="TextShape 2"/>
          <p:cNvSpPr txBox="1"/>
          <p:nvPr/>
        </p:nvSpPr>
        <p:spPr>
          <a:xfrm>
            <a:off x="533400" y="1447800"/>
            <a:ext cx="7704000" cy="4246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743040" lvl="1" indent="-285480">
              <a:lnSpc>
                <a:spcPct val="80000"/>
              </a:lnSpc>
              <a:spcBef>
                <a:spcPts val="479"/>
              </a:spcBef>
              <a:buClr>
                <a:srgbClr val="005481"/>
              </a:buClr>
              <a:buSzPct val="100000"/>
              <a:buFont typeface="Times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Osaka"/>
              </a:rPr>
              <a:t>Imposes private network on top of public network</a:t>
            </a:r>
          </a:p>
          <a:p>
            <a:pPr marL="743040" lvl="1" indent="-285480">
              <a:lnSpc>
                <a:spcPct val="80000"/>
              </a:lnSpc>
              <a:spcBef>
                <a:spcPts val="479"/>
              </a:spcBef>
              <a:buClr>
                <a:srgbClr val="005481"/>
              </a:buClr>
              <a:buSzPct val="100000"/>
              <a:buFont typeface="Times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Osaka"/>
              </a:rPr>
              <a:t>Uses “tunneling” server located in DMZ</a:t>
            </a:r>
          </a:p>
          <a:p>
            <a:pPr marL="743040" lvl="1" indent="-285480">
              <a:lnSpc>
                <a:spcPct val="80000"/>
              </a:lnSpc>
              <a:spcBef>
                <a:spcPts val="479"/>
              </a:spcBef>
              <a:buClr>
                <a:srgbClr val="005481"/>
              </a:buClr>
              <a:buSzPct val="100000"/>
              <a:buFont typeface="Times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Osaka"/>
              </a:rPr>
              <a:t>A user logs on to tunneling server, it verifies the user’s credentials and allows access to the intranet.</a:t>
            </a:r>
          </a:p>
          <a:p>
            <a:pPr marL="743040" lvl="1" indent="-285480">
              <a:lnSpc>
                <a:spcPct val="80000"/>
              </a:lnSpc>
              <a:spcBef>
                <a:spcPts val="479"/>
              </a:spcBef>
              <a:buClr>
                <a:srgbClr val="005481"/>
              </a:buClr>
              <a:buSzPct val="100000"/>
              <a:buFont typeface="Times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Osaka"/>
              </a:rPr>
              <a:t>Messages to the VPN are encrypted and passed through the firewall into the intranet.</a:t>
            </a:r>
          </a:p>
        </p:txBody>
      </p:sp>
      <p:sp>
        <p:nvSpPr>
          <p:cNvPr id="232" name="CustomShape 3"/>
          <p:cNvSpPr/>
          <p:nvPr/>
        </p:nvSpPr>
        <p:spPr>
          <a:xfrm>
            <a:off x="6248520" y="6108840"/>
            <a:ext cx="195264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 algn="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0" b="0" strike="noStrike" spc="-1">
                <a:latin typeface="Arial"/>
              </a:rPr>
              <a:t>© Len Bass 2015</a:t>
            </a:r>
          </a:p>
        </p:txBody>
      </p:sp>
      <p:sp>
        <p:nvSpPr>
          <p:cNvPr id="233" name="CustomShape 4"/>
          <p:cNvSpPr/>
          <p:nvPr/>
        </p:nvSpPr>
        <p:spPr>
          <a:xfrm>
            <a:off x="1973160" y="6108840"/>
            <a:ext cx="427536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ustomShape 5"/>
          <p:cNvSpPr/>
          <p:nvPr/>
        </p:nvSpPr>
        <p:spPr>
          <a:xfrm>
            <a:off x="8258040" y="6108840"/>
            <a:ext cx="42876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fld id="{2DA4C8CF-34DE-45AB-BF93-5AB050C68235}" type="slidenum">
              <a:rPr lang="en-US" sz="1000" b="0" strike="noStrike" spc="-1">
                <a:latin typeface="Arial"/>
              </a:rPr>
              <a:t>17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445B2519-1353-8247-806C-0088918D6BCB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3173B48-3BDF-4D2C-BDFA-AD1564C465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74"/>
    </mc:Choice>
    <mc:Fallback>
      <p:transition spd="slow" advTm="52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990720" y="244440"/>
            <a:ext cx="7704000" cy="7459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r>
              <a:rPr lang="en-US" sz="4000" b="0" strike="noStrike" spc="-1" dirty="0">
                <a:solidFill>
                  <a:srgbClr val="000000"/>
                </a:solidFill>
                <a:latin typeface="Corbel"/>
              </a:rPr>
              <a:t>A typical Network architecture</a:t>
            </a:r>
          </a:p>
        </p:txBody>
      </p:sp>
      <p:sp>
        <p:nvSpPr>
          <p:cNvPr id="236" name="CustomShape 2"/>
          <p:cNvSpPr/>
          <p:nvPr/>
        </p:nvSpPr>
        <p:spPr>
          <a:xfrm>
            <a:off x="380880" y="6248520"/>
            <a:ext cx="777240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0" b="0" strike="noStrike" spc="-1" dirty="0">
                <a:latin typeface="Arial"/>
              </a:rPr>
              <a:t>https://</a:t>
            </a:r>
            <a:r>
              <a:rPr lang="en-US" sz="1000" b="0" strike="noStrike" spc="-1" dirty="0" err="1">
                <a:latin typeface="Arial"/>
              </a:rPr>
              <a:t>www.google.com</a:t>
            </a:r>
            <a:r>
              <a:rPr lang="en-US" sz="1000" b="0" strike="noStrike" spc="-1" dirty="0">
                <a:latin typeface="Arial"/>
              </a:rPr>
              <a:t>/</a:t>
            </a:r>
            <a:r>
              <a:rPr lang="en-US" sz="1000" b="0" strike="noStrike" spc="-1" dirty="0" err="1">
                <a:latin typeface="Arial"/>
              </a:rPr>
              <a:t>url?sa</a:t>
            </a:r>
            <a:r>
              <a:rPr lang="en-US" sz="1000" b="0" strike="noStrike" spc="-1" dirty="0">
                <a:latin typeface="Arial"/>
              </a:rPr>
              <a:t>=</a:t>
            </a:r>
            <a:r>
              <a:rPr lang="en-US" sz="1000" b="0" strike="noStrike" spc="-1" dirty="0" err="1">
                <a:latin typeface="Arial"/>
              </a:rPr>
              <a:t>i&amp;rct</a:t>
            </a:r>
            <a:r>
              <a:rPr lang="en-US" sz="1000" b="0" strike="noStrike" spc="-1" dirty="0">
                <a:latin typeface="Arial"/>
              </a:rPr>
              <a:t>=</a:t>
            </a:r>
            <a:r>
              <a:rPr lang="en-US" sz="1000" b="0" strike="noStrike" spc="-1" dirty="0" err="1">
                <a:latin typeface="Arial"/>
              </a:rPr>
              <a:t>j&amp;q</a:t>
            </a:r>
            <a:r>
              <a:rPr lang="en-US" sz="1000" b="0" strike="noStrike" spc="-1" dirty="0">
                <a:latin typeface="Arial"/>
              </a:rPr>
              <a:t>=&amp;</a:t>
            </a:r>
            <a:r>
              <a:rPr lang="en-US" sz="1000" b="0" strike="noStrike" spc="-1" dirty="0" err="1">
                <a:latin typeface="Arial"/>
              </a:rPr>
              <a:t>esrc</a:t>
            </a:r>
            <a:r>
              <a:rPr lang="en-US" sz="1000" b="0" strike="noStrike" spc="-1" dirty="0">
                <a:latin typeface="Arial"/>
              </a:rPr>
              <a:t>=</a:t>
            </a:r>
            <a:r>
              <a:rPr lang="en-US" sz="1000" b="0" strike="noStrike" spc="-1" dirty="0" err="1">
                <a:latin typeface="Arial"/>
              </a:rPr>
              <a:t>s&amp;source</a:t>
            </a:r>
            <a:r>
              <a:rPr lang="en-US" sz="1000" b="0" strike="noStrike" spc="-1" dirty="0">
                <a:latin typeface="Arial"/>
              </a:rPr>
              <a:t>=</a:t>
            </a:r>
            <a:r>
              <a:rPr lang="en-US" sz="1000" b="0" strike="noStrike" spc="-1" dirty="0" err="1">
                <a:latin typeface="Arial"/>
              </a:rPr>
              <a:t>images&amp;cd</a:t>
            </a:r>
            <a:r>
              <a:rPr lang="en-US" sz="1000" b="0" strike="noStrike" spc="-1" dirty="0">
                <a:latin typeface="Arial"/>
              </a:rPr>
              <a:t>=&amp;cad=</a:t>
            </a:r>
            <a:r>
              <a:rPr lang="en-US" sz="1000" b="0" strike="noStrike" spc="-1" dirty="0" err="1">
                <a:latin typeface="Arial"/>
              </a:rPr>
              <a:t>rja&amp;uact</a:t>
            </a:r>
            <a:r>
              <a:rPr lang="en-US" sz="1000" b="0" strike="noStrike" spc="-1" dirty="0">
                <a:latin typeface="Arial"/>
              </a:rPr>
              <a:t>=8&amp;ved=0CAMQjxxqFQoTCMDlpMOT48gCFQlyPgodTPQOjA&amp;url=http%3A%2F%2Farchitecturebestinfo.blogspot.com%2F2015%2F09%2Fnetwork-architecture.html&amp;psig=AFQjCNGyb2y-UIuC91f9HLcL9uN9DGCLWQ&amp;ust=1446051703304951</a:t>
            </a:r>
          </a:p>
        </p:txBody>
      </p:sp>
      <p:sp>
        <p:nvSpPr>
          <p:cNvPr id="237" name="CustomShape 3"/>
          <p:cNvSpPr/>
          <p:nvPr/>
        </p:nvSpPr>
        <p:spPr>
          <a:xfrm>
            <a:off x="8258040" y="6108840"/>
            <a:ext cx="42876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fld id="{EE98FE8C-D5B8-47A9-BAAA-EBE78353111C}" type="slidenum">
              <a:rPr lang="en-US" sz="1000" b="0" strike="noStrike" spc="-1">
                <a:latin typeface="Arial"/>
              </a:rPr>
              <a:t>18</a:t>
            </a:fld>
            <a:endParaRPr lang="en-US" sz="1000" b="0" strike="noStrike" spc="-1">
              <a:latin typeface="Arial"/>
            </a:endParaRPr>
          </a:p>
        </p:txBody>
      </p:sp>
      <p:pic>
        <p:nvPicPr>
          <p:cNvPr id="238" name="Content Placeholder 4"/>
          <p:cNvPicPr/>
          <p:nvPr/>
        </p:nvPicPr>
        <p:blipFill>
          <a:blip r:embed="rId5"/>
          <a:srcRect l="1391" t="-589" r="-3485" b="4718"/>
          <a:stretch/>
        </p:blipFill>
        <p:spPr>
          <a:xfrm>
            <a:off x="982800" y="1225440"/>
            <a:ext cx="7704000" cy="4773600"/>
          </a:xfrm>
          <a:prstGeom prst="rect">
            <a:avLst/>
          </a:prstGeom>
          <a:ln>
            <a:noFill/>
          </a:ln>
        </p:spPr>
      </p:pic>
      <p:sp>
        <p:nvSpPr>
          <p:cNvPr id="239" name="TextShape 4"/>
          <p:cNvSpPr txBox="1"/>
          <p:nvPr/>
        </p:nvSpPr>
        <p:spPr>
          <a:xfrm>
            <a:off x="982800" y="2666520"/>
            <a:ext cx="7704000" cy="335772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119D3389-2085-4644-A583-AFB37BC67016}"/>
              </a:ext>
            </a:extLst>
          </p:cNvPr>
          <p:cNvSpPr/>
          <p:nvPr/>
        </p:nvSpPr>
        <p:spPr>
          <a:xfrm>
            <a:off x="922320" y="977108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0D65847-F0B3-45FF-B4E8-0708FE99DD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14"/>
    </mc:Choice>
    <mc:Fallback>
      <p:transition spd="slow" advTm="9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1009800" y="533160"/>
            <a:ext cx="7704000" cy="1066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r>
              <a:rPr lang="en-US" sz="4000" b="0" strike="noStrike" spc="-1">
                <a:solidFill>
                  <a:srgbClr val="000000"/>
                </a:solidFill>
                <a:latin typeface="Corbel"/>
              </a:rPr>
              <a:t>Networks have subnets</a:t>
            </a:r>
          </a:p>
        </p:txBody>
      </p:sp>
      <p:sp>
        <p:nvSpPr>
          <p:cNvPr id="241" name="TextShape 2"/>
          <p:cNvSpPr txBox="1"/>
          <p:nvPr/>
        </p:nvSpPr>
        <p:spPr>
          <a:xfrm>
            <a:off x="533400" y="1752480"/>
            <a:ext cx="7704000" cy="4246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743040" lvl="1" indent="-285480">
              <a:lnSpc>
                <a:spcPct val="80000"/>
              </a:lnSpc>
              <a:spcBef>
                <a:spcPts val="479"/>
              </a:spcBef>
              <a:buClr>
                <a:srgbClr val="005481"/>
              </a:buClr>
              <a:buSzPct val="100000"/>
              <a:buFont typeface="Times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Osaka"/>
              </a:rPr>
              <a:t>A subnet is a logical portion of a network. </a:t>
            </a:r>
          </a:p>
          <a:p>
            <a:pPr marL="743040" lvl="1" indent="-285480">
              <a:lnSpc>
                <a:spcPct val="80000"/>
              </a:lnSpc>
              <a:spcBef>
                <a:spcPts val="479"/>
              </a:spcBef>
              <a:buClr>
                <a:srgbClr val="005481"/>
              </a:buClr>
              <a:buSzPct val="100000"/>
              <a:buFont typeface="Times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Osaka"/>
              </a:rPr>
              <a:t>It is used to divide the network into groups.</a:t>
            </a:r>
          </a:p>
          <a:p>
            <a:pPr marL="743040" lvl="1" indent="-285480">
              <a:lnSpc>
                <a:spcPct val="80000"/>
              </a:lnSpc>
              <a:spcBef>
                <a:spcPts val="479"/>
              </a:spcBef>
              <a:buClr>
                <a:srgbClr val="005481"/>
              </a:buClr>
              <a:buSzPct val="100000"/>
              <a:buFont typeface="Times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Osaka"/>
              </a:rPr>
              <a:t>Allows better management of traffic for network  administrator</a:t>
            </a:r>
          </a:p>
          <a:p>
            <a:pPr marL="743040" lvl="1" indent="-285480">
              <a:lnSpc>
                <a:spcPct val="80000"/>
              </a:lnSpc>
              <a:spcBef>
                <a:spcPts val="479"/>
              </a:spcBef>
              <a:buClr>
                <a:srgbClr val="005481"/>
              </a:buClr>
              <a:buSzPct val="100000"/>
              <a:buFont typeface="Times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Osaka"/>
              </a:rPr>
              <a:t>Each group</a:t>
            </a:r>
          </a:p>
          <a:p>
            <a:pPr marL="1371960" lvl="2" indent="-457200">
              <a:lnSpc>
                <a:spcPct val="80000"/>
              </a:lnSpc>
              <a:spcBef>
                <a:spcPts val="479"/>
              </a:spcBef>
              <a:buClr>
                <a:srgbClr val="00548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Osaka"/>
              </a:rPr>
              <a:t>Has its own access rules</a:t>
            </a:r>
          </a:p>
          <a:p>
            <a:pPr marL="1371960" lvl="2" indent="-457200">
              <a:lnSpc>
                <a:spcPct val="80000"/>
              </a:lnSpc>
              <a:spcBef>
                <a:spcPts val="479"/>
              </a:spcBef>
              <a:buClr>
                <a:srgbClr val="00548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Osaka"/>
              </a:rPr>
              <a:t>Can be protected by a firewall</a:t>
            </a:r>
          </a:p>
        </p:txBody>
      </p:sp>
      <p:sp>
        <p:nvSpPr>
          <p:cNvPr id="242" name="CustomShape 3"/>
          <p:cNvSpPr/>
          <p:nvPr/>
        </p:nvSpPr>
        <p:spPr>
          <a:xfrm>
            <a:off x="6248520" y="6108840"/>
            <a:ext cx="195264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 algn="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00" b="0" strike="noStrike" spc="-1">
                <a:latin typeface="Arial"/>
              </a:rPr>
              <a:t>© Len Bass 2015</a:t>
            </a:r>
          </a:p>
        </p:txBody>
      </p:sp>
      <p:sp>
        <p:nvSpPr>
          <p:cNvPr id="243" name="CustomShape 4"/>
          <p:cNvSpPr/>
          <p:nvPr/>
        </p:nvSpPr>
        <p:spPr>
          <a:xfrm>
            <a:off x="1973160" y="6108840"/>
            <a:ext cx="427536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CustomShape 5"/>
          <p:cNvSpPr/>
          <p:nvPr/>
        </p:nvSpPr>
        <p:spPr>
          <a:xfrm>
            <a:off x="8258040" y="6108840"/>
            <a:ext cx="42876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fld id="{079AEF22-C4C3-4915-916C-E9BEFB5D0C3C}" type="slidenum">
              <a:rPr lang="en-US" sz="1000" b="0" strike="noStrike" spc="-1">
                <a:latin typeface="Arial"/>
              </a:rPr>
              <a:t>19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2B61A5D7-8722-FC47-990A-B33881A1C135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FBD92B1-4090-421D-8D4D-D0A0E021B2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9"/>
    </mc:Choice>
    <mc:Fallback>
      <p:transition spd="slow" advTm="24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0DE43-CD9A-4BC5-A54D-D2C77164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84A65-6C5F-439E-874D-DA60F666C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TCP and ports</a:t>
            </a:r>
          </a:p>
          <a:p>
            <a:r>
              <a:rPr lang="en-US" dirty="0"/>
              <a:t>Firewalls, gateways, proxies</a:t>
            </a:r>
          </a:p>
          <a:p>
            <a:r>
              <a:rPr lang="en-US" dirty="0"/>
              <a:t>Network structure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6C49C95-E4B0-4F2C-8A11-092F3F3308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5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0"/>
    </mc:Choice>
    <mc:Fallback>
      <p:transition spd="slow" advTm="4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1009800" y="533520"/>
            <a:ext cx="7703640" cy="10663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latin typeface="Arial"/>
                <a:ea typeface="Osaka"/>
              </a:rPr>
              <a:t>Summary</a:t>
            </a:r>
            <a:endParaRPr lang="en-US" sz="44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982800" y="1752480"/>
            <a:ext cx="7703640" cy="424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Ports are means for routing messages between applications.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Firewalls, proxies, and gateways are access points both from outside and internally within a network</a:t>
            </a: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</a:rPr>
              <a:t>The DMZ is used to allow external access to </a:t>
            </a:r>
            <a:r>
              <a:rPr lang="en-US" sz="2800" spc="-1">
                <a:solidFill>
                  <a:srgbClr val="000000"/>
                </a:solidFill>
                <a:latin typeface="Arial"/>
              </a:rPr>
              <a:t>certain services.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55388476-8B3E-204A-893C-01710E18536A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9D605BB-E115-41C8-B529-61C4AF1DD2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51"/>
    </mc:Choice>
    <mc:Fallback>
      <p:transition spd="slow" advTm="27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1009800" y="533520"/>
            <a:ext cx="7703640" cy="10663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latin typeface="Arial"/>
                <a:ea typeface="Osaka"/>
              </a:rPr>
              <a:t>Ports</a:t>
            </a:r>
            <a:endParaRPr lang="en-US" sz="44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982800" y="1752480"/>
            <a:ext cx="3381120" cy="424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Hotel switchboard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Hotel has a phone number that rings at a switchboard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Switchboard operator then connects incoming call to a phone in a particular room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Picture 6"/>
          <p:cNvPicPr/>
          <p:nvPr/>
        </p:nvPicPr>
        <p:blipFill>
          <a:blip r:embed="rId4"/>
          <a:stretch/>
        </p:blipFill>
        <p:spPr>
          <a:xfrm>
            <a:off x="4363920" y="2152800"/>
            <a:ext cx="4762080" cy="3466800"/>
          </a:xfrm>
          <a:prstGeom prst="rect">
            <a:avLst/>
          </a:prstGeom>
          <a:ln>
            <a:noFill/>
          </a:ln>
        </p:spPr>
      </p:pic>
      <p:sp>
        <p:nvSpPr>
          <p:cNvPr id="5" name="Line 4">
            <a:extLst>
              <a:ext uri="{FF2B5EF4-FFF2-40B4-BE49-F238E27FC236}">
                <a16:creationId xmlns:a16="http://schemas.microsoft.com/office/drawing/2014/main" id="{78F11022-E7E2-AE4F-A5E8-9DED40DB8A52}"/>
              </a:ext>
            </a:extLst>
          </p:cNvPr>
          <p:cNvSpPr/>
          <p:nvPr/>
        </p:nvSpPr>
        <p:spPr>
          <a:xfrm>
            <a:off x="941040" y="15516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372B66E-233A-49B5-95C7-FB86651ED1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08"/>
    </mc:Choice>
    <mc:Fallback>
      <p:transition spd="slow" advTm="33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1009800" y="533520"/>
            <a:ext cx="7703640" cy="10663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latin typeface="Arial"/>
                <a:ea typeface="Osaka"/>
              </a:rPr>
              <a:t>Computer ports</a:t>
            </a:r>
            <a:endParaRPr lang="en-US" sz="44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982800" y="1752480"/>
            <a:ext cx="7703640" cy="424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743040" lvl="1" indent="-28548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Osaka"/>
              </a:rPr>
              <a:t>Similar to hotel switchboard</a:t>
            </a:r>
          </a:p>
          <a:p>
            <a:pPr marL="743040" lvl="1" indent="-28548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Osaka"/>
              </a:rPr>
              <a:t>Application listens on a particular port</a:t>
            </a:r>
          </a:p>
          <a:p>
            <a:pPr marL="743040" lvl="1" indent="-28548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Osaka"/>
              </a:rPr>
              <a:t>Message comes to the Virtual Machine and is placed on a particular port.</a:t>
            </a:r>
          </a:p>
          <a:p>
            <a:pPr marL="743040" lvl="1" indent="-28548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Osaka"/>
              </a:rPr>
              <a:t>Application gets that message</a:t>
            </a:r>
          </a:p>
          <a:p>
            <a:pPr marL="743040" lvl="1" indent="-28548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Osaka"/>
              </a:rPr>
              <a:t>Known ports for standard applications. E.g. 80 for http</a:t>
            </a:r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6875D5F5-C66C-E74F-90E4-704320510B51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955F51D-4E65-4691-AD17-5F880A3BE4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38"/>
    </mc:Choice>
    <mc:Fallback>
      <p:transition spd="slow" advTm="33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1009800" y="533520"/>
            <a:ext cx="7703640" cy="10663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latin typeface="Arial"/>
                <a:ea typeface="Osaka"/>
              </a:rPr>
              <a:t>Ports and IP addresses</a:t>
            </a:r>
            <a:endParaRPr lang="en-US" sz="44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982800" y="1599840"/>
            <a:ext cx="7703640" cy="424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Arial"/>
                <a:ea typeface="Osaka"/>
              </a:rPr>
              <a:t>IP addresses say where on the internet a computer (virtual or real) lives. </a:t>
            </a: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Arial"/>
                <a:ea typeface="Osaka"/>
              </a:rPr>
              <a:t>They are machine specific and controlled by the Internet Protocol (IP)</a:t>
            </a: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Arial"/>
                <a:ea typeface="Osaka"/>
              </a:rPr>
              <a:t>A port describes how to route a message to a particular application.</a:t>
            </a: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Arial"/>
                <a:ea typeface="Osaka"/>
              </a:rPr>
              <a:t>They are application specific and specified in a message by the Transmission Control Protocol (TCP)</a:t>
            </a: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Arial"/>
                <a:ea typeface="Osaka"/>
              </a:rPr>
              <a:t>To send a message to a particular application on a particular machine both IP addresses and ports are used (TCP/IP)</a:t>
            </a:r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9C041EAE-8E33-8249-81C5-A1B2D1C283DA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0D3F885-56EA-4D57-A298-84C9AD42E0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34"/>
    </mc:Choice>
    <mc:Fallback>
      <p:transition spd="slow" advTm="47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1009800" y="533520"/>
            <a:ext cx="7703640" cy="10663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latin typeface="Arial"/>
                <a:ea typeface="Osaka"/>
              </a:rPr>
              <a:t>Transmission Control Protocol (TCP)</a:t>
            </a:r>
            <a:endParaRPr lang="en-US" sz="3600" b="0" strike="noStrike" spc="-1" dirty="0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193" name="Picture 6"/>
          <p:cNvPicPr/>
          <p:nvPr/>
        </p:nvPicPr>
        <p:blipFill>
          <a:blip r:embed="rId4"/>
          <a:stretch/>
        </p:blipFill>
        <p:spPr>
          <a:xfrm>
            <a:off x="914400" y="1833480"/>
            <a:ext cx="7314840" cy="4338360"/>
          </a:xfrm>
          <a:prstGeom prst="rect">
            <a:avLst/>
          </a:prstGeom>
          <a:ln>
            <a:noFill/>
          </a:ln>
        </p:spPr>
      </p:pic>
      <p:sp>
        <p:nvSpPr>
          <p:cNvPr id="4" name="Line 4">
            <a:extLst>
              <a:ext uri="{FF2B5EF4-FFF2-40B4-BE49-F238E27FC236}">
                <a16:creationId xmlns:a16="http://schemas.microsoft.com/office/drawing/2014/main" id="{75EF3387-3808-F044-951C-552F6794E72E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4496D2F-E14D-4503-BA8A-5E52A1E887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60"/>
    </mc:Choice>
    <mc:Fallback>
      <p:transition spd="slow" advTm="70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1009800" y="533520"/>
            <a:ext cx="7703640" cy="10663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latin typeface="Arial"/>
                <a:ea typeface="Osaka"/>
              </a:rPr>
              <a:t>Port forwarding</a:t>
            </a:r>
            <a:endParaRPr lang="en-US" sz="44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982800" y="1752480"/>
            <a:ext cx="7703640" cy="424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Two applications listening on the same port may cause a message destined for one application to be sent to another.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Osaka"/>
              </a:rPr>
              <a:t>Port forwarding tells a routing computer that a message specified for one port should actually be delivered to another. 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3814920" y="5334120"/>
            <a:ext cx="145224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Routing 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computer</a:t>
            </a:r>
            <a:endParaRPr lang="en-US" sz="2400" b="0" strike="noStrike" spc="-1">
              <a:latin typeface="Arial"/>
            </a:endParaRPr>
          </a:p>
        </p:txBody>
      </p:sp>
      <p:grpSp>
        <p:nvGrpSpPr>
          <p:cNvPr id="197" name="Group 4"/>
          <p:cNvGrpSpPr/>
          <p:nvPr/>
        </p:nvGrpSpPr>
        <p:grpSpPr>
          <a:xfrm>
            <a:off x="1961927" y="4288600"/>
            <a:ext cx="7026480" cy="2010600"/>
            <a:chOff x="1828800" y="4343400"/>
            <a:chExt cx="7026480" cy="2010600"/>
          </a:xfrm>
        </p:grpSpPr>
        <p:sp>
          <p:nvSpPr>
            <p:cNvPr id="198" name="CustomShape 5"/>
            <p:cNvSpPr/>
            <p:nvPr/>
          </p:nvSpPr>
          <p:spPr>
            <a:xfrm>
              <a:off x="3733920" y="4343400"/>
              <a:ext cx="1294920" cy="914040"/>
            </a:xfrm>
            <a:prstGeom prst="roundRect">
              <a:avLst>
                <a:gd name="adj" fmla="val 16667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" name="CustomShape 6"/>
            <p:cNvSpPr/>
            <p:nvPr/>
          </p:nvSpPr>
          <p:spPr>
            <a:xfrm>
              <a:off x="6934320" y="4343400"/>
              <a:ext cx="1294920" cy="914040"/>
            </a:xfrm>
            <a:prstGeom prst="roundRect">
              <a:avLst>
                <a:gd name="adj" fmla="val 16667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0" name="CustomShape 7"/>
            <p:cNvSpPr/>
            <p:nvPr/>
          </p:nvSpPr>
          <p:spPr>
            <a:xfrm>
              <a:off x="7066440" y="5333760"/>
              <a:ext cx="1788840" cy="821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400" b="0" strike="noStrike" spc="-1" dirty="0">
                  <a:solidFill>
                    <a:srgbClr val="000000"/>
                  </a:solidFill>
                  <a:latin typeface="Arial"/>
                  <a:ea typeface="ＭＳ Ｐゴシック"/>
                </a:rPr>
                <a:t>Destination </a:t>
              </a:r>
              <a:endParaRPr lang="en-US" sz="2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2400" b="0" strike="noStrike" spc="-1" dirty="0">
                  <a:solidFill>
                    <a:srgbClr val="000000"/>
                  </a:solidFill>
                  <a:latin typeface="Arial"/>
                  <a:ea typeface="ＭＳ Ｐゴシック"/>
                </a:rPr>
                <a:t>application</a:t>
              </a:r>
              <a:endParaRPr lang="en-US" sz="2400" b="0" strike="noStrike" spc="-1" dirty="0">
                <a:latin typeface="Arial"/>
              </a:endParaRPr>
            </a:p>
          </p:txBody>
        </p:sp>
        <p:grpSp>
          <p:nvGrpSpPr>
            <p:cNvPr id="201" name="Group 8"/>
            <p:cNvGrpSpPr/>
            <p:nvPr/>
          </p:nvGrpSpPr>
          <p:grpSpPr>
            <a:xfrm>
              <a:off x="1828800" y="4724280"/>
              <a:ext cx="1904760" cy="1629720"/>
              <a:chOff x="1828800" y="4724280"/>
              <a:chExt cx="1904760" cy="1629720"/>
            </a:xfrm>
          </p:grpSpPr>
          <p:sp>
            <p:nvSpPr>
              <p:cNvPr id="202" name="CustomShape 9"/>
              <p:cNvSpPr/>
              <p:nvPr/>
            </p:nvSpPr>
            <p:spPr>
              <a:xfrm>
                <a:off x="1828800" y="4724280"/>
                <a:ext cx="1904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57240">
                <a:solidFill>
                  <a:srgbClr val="B5DCDE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3" name="CustomShape 10"/>
              <p:cNvSpPr/>
              <p:nvPr/>
            </p:nvSpPr>
            <p:spPr>
              <a:xfrm>
                <a:off x="1828800" y="4800600"/>
                <a:ext cx="1904760" cy="1553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Message for destination application on port A</a:t>
                </a:r>
                <a:endParaRPr lang="en-US" sz="2400" b="0" strike="noStrike" spc="-1" dirty="0">
                  <a:latin typeface="Arial"/>
                </a:endParaRPr>
              </a:p>
            </p:txBody>
          </p:sp>
        </p:grpSp>
        <p:grpSp>
          <p:nvGrpSpPr>
            <p:cNvPr id="204" name="Group 11"/>
            <p:cNvGrpSpPr/>
            <p:nvPr/>
          </p:nvGrpSpPr>
          <p:grpSpPr>
            <a:xfrm>
              <a:off x="5105520" y="4724280"/>
              <a:ext cx="1904760" cy="1629720"/>
              <a:chOff x="5105520" y="4724280"/>
              <a:chExt cx="1904760" cy="1629720"/>
            </a:xfrm>
          </p:grpSpPr>
          <p:sp>
            <p:nvSpPr>
              <p:cNvPr id="205" name="CustomShape 12"/>
              <p:cNvSpPr/>
              <p:nvPr/>
            </p:nvSpPr>
            <p:spPr>
              <a:xfrm>
                <a:off x="5105520" y="4724280"/>
                <a:ext cx="1904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57240">
                <a:solidFill>
                  <a:srgbClr val="B5DCDE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6" name="CustomShape 13"/>
              <p:cNvSpPr/>
              <p:nvPr/>
            </p:nvSpPr>
            <p:spPr>
              <a:xfrm>
                <a:off x="5105520" y="4800600"/>
                <a:ext cx="1904760" cy="1553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Message for destination application on port B</a:t>
                </a:r>
                <a:endParaRPr lang="en-US" sz="2400" b="0" strike="noStrike" spc="-1" dirty="0">
                  <a:latin typeface="Arial"/>
                </a:endParaRPr>
              </a:p>
            </p:txBody>
          </p:sp>
        </p:grpSp>
      </p:grpSp>
      <p:sp>
        <p:nvSpPr>
          <p:cNvPr id="15" name="Line 4">
            <a:extLst>
              <a:ext uri="{FF2B5EF4-FFF2-40B4-BE49-F238E27FC236}">
                <a16:creationId xmlns:a16="http://schemas.microsoft.com/office/drawing/2014/main" id="{2AB51CAB-233C-154B-9154-7A36265801D2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A95FB8A-4F53-4268-8F3D-BF96D7086C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67"/>
    </mc:Choice>
    <mc:Fallback>
      <p:transition spd="slow" advTm="29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1009800" y="533520"/>
            <a:ext cx="7703640" cy="10663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latin typeface="Arial"/>
                <a:ea typeface="Osaka"/>
              </a:rPr>
              <a:t>Applications and ports</a:t>
            </a:r>
            <a:endParaRPr lang="en-US" sz="4400" b="0" strike="noStrike" spc="-1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982800" y="1752480"/>
            <a:ext cx="7703640" cy="4246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743040" lvl="1" indent="-28548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Osaka"/>
              </a:rPr>
              <a:t>Applications listen on a particular port but …</a:t>
            </a:r>
          </a:p>
          <a:p>
            <a:pPr marL="743040" lvl="1" indent="-28548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Osaka"/>
              </a:rPr>
              <a:t>they may need to listen on a different port than originally specified because of contention. </a:t>
            </a:r>
          </a:p>
          <a:p>
            <a:pPr marL="743040" lvl="1" indent="-28548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Osaka"/>
              </a:rPr>
              <a:t>Applications may be parameterized to specify which port they listen on.</a:t>
            </a:r>
          </a:p>
          <a:p>
            <a:pPr marL="743040" lvl="1" indent="-28548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Osaka"/>
              </a:rPr>
              <a:t>Observation – applications specify which port they listen on but not which </a:t>
            </a:r>
            <a:r>
              <a:rPr lang="en-US" sz="2800" spc="-1" dirty="0" err="1">
                <a:solidFill>
                  <a:srgbClr val="000000"/>
                </a:solidFill>
                <a:latin typeface="Arial"/>
                <a:ea typeface="Osaka"/>
              </a:rPr>
              <a:t>ip</a:t>
            </a:r>
            <a:r>
              <a:rPr lang="en-US" sz="2800" spc="-1" dirty="0">
                <a:solidFill>
                  <a:srgbClr val="000000"/>
                </a:solidFill>
                <a:latin typeface="Arial"/>
                <a:ea typeface="Osaka"/>
              </a:rPr>
              <a:t> address their host has.</a:t>
            </a: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BC19735F-FCEB-6140-AB81-FF44292CB44D}"/>
              </a:ext>
            </a:extLst>
          </p:cNvPr>
          <p:cNvSpPr/>
          <p:nvPr/>
        </p:nvSpPr>
        <p:spPr>
          <a:xfrm>
            <a:off x="914040" y="1447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A1FDE88-1D20-4E35-9F57-0D9A5B007D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77"/>
    </mc:Choice>
    <mc:Fallback>
      <p:transition spd="slow" advTm="50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E2C60-F00D-4D2C-B4EB-10DC49F4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Ports, bridged networks, VMs and Containers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1B9D6-0E9F-40D6-ABF2-85BC328E815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85800" y="3429360"/>
            <a:ext cx="7772040" cy="1142640"/>
          </a:xfrm>
        </p:spPr>
        <p:txBody>
          <a:bodyPr/>
          <a:lstStyle/>
          <a:p>
            <a:pPr marL="743040" lvl="1" indent="-285480" algn="l" eaLnBrk="0" hangingPunct="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kern="1200" spc="-1" dirty="0">
                <a:solidFill>
                  <a:srgbClr val="000000"/>
                </a:solidFill>
                <a:latin typeface="Arial"/>
                <a:ea typeface="Osaka"/>
                <a:cs typeface="+mn-cs"/>
              </a:rPr>
              <a:t>Ports are managed by the operating system. It decodes a message and routes it to the correct application.</a:t>
            </a:r>
          </a:p>
          <a:p>
            <a:pPr marL="743040" lvl="1" indent="-285480" algn="l" eaLnBrk="0" hangingPunct="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kern="1200" spc="-1" dirty="0">
                <a:solidFill>
                  <a:srgbClr val="000000"/>
                </a:solidFill>
                <a:latin typeface="Arial"/>
                <a:ea typeface="Osaka"/>
                <a:cs typeface="+mn-cs"/>
              </a:rPr>
              <a:t>Each VM has its own operating system so it is possible to have two VMs on a bridged network each using the same port number.</a:t>
            </a:r>
          </a:p>
          <a:p>
            <a:pPr marL="743040" lvl="1" indent="-285480" algn="l" eaLnBrk="0" hangingPunct="0">
              <a:spcBef>
                <a:spcPts val="479"/>
              </a:spcBef>
              <a:buClr>
                <a:srgbClr val="005481"/>
              </a:buClr>
              <a:buFont typeface="Times"/>
              <a:buChar char="•"/>
            </a:pPr>
            <a:r>
              <a:rPr lang="en-US" sz="2800" kern="1200" spc="-1" dirty="0">
                <a:solidFill>
                  <a:srgbClr val="000000"/>
                </a:solidFill>
                <a:latin typeface="Arial"/>
                <a:ea typeface="Osaka"/>
                <a:cs typeface="+mn-cs"/>
              </a:rPr>
              <a:t>Containers share an operating system so two applications on a container bridged network cannot use the same port number.</a:t>
            </a:r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EA3C2DBB-7CB2-2D42-8068-180E8BF5219F}"/>
              </a:ext>
            </a:extLst>
          </p:cNvPr>
          <p:cNvSpPr/>
          <p:nvPr/>
        </p:nvSpPr>
        <p:spPr>
          <a:xfrm>
            <a:off x="914400" y="1828800"/>
            <a:ext cx="7772400" cy="1440"/>
          </a:xfrm>
          <a:prstGeom prst="line">
            <a:avLst/>
          </a:prstGeom>
          <a:ln w="38160">
            <a:solidFill>
              <a:srgbClr val="C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258613E-6A4E-448E-A324-1D61BA5FC9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33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86"/>
    </mc:Choice>
    <mc:Fallback>
      <p:transition spd="slow" advTm="80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ISR Template</Template>
  <TotalTime>6215</TotalTime>
  <Words>907</Words>
  <Application>Microsoft Office PowerPoint</Application>
  <PresentationFormat>On-screen Show (4:3)</PresentationFormat>
  <Paragraphs>101</Paragraphs>
  <Slides>20</Slides>
  <Notes>2</Notes>
  <HiddenSlides>0</HiddenSlides>
  <MMClips>20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Corbel</vt:lpstr>
      <vt:lpstr>Times</vt:lpstr>
      <vt:lpstr>Times New Roman</vt:lpstr>
      <vt:lpstr>Verdana</vt:lpstr>
      <vt:lpstr>Wingdings</vt:lpstr>
      <vt:lpstr>Blank Presentation</vt:lpstr>
      <vt:lpstr>Applied Distributed Systems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Ports, bridged networks, VMs and Containers</vt:lpstr>
      <vt:lpstr>Overview</vt:lpstr>
      <vt:lpstr>Gateways, Proxies, Firewalls</vt:lpstr>
      <vt:lpstr>Gateway</vt:lpstr>
      <vt:lpstr>Proxy</vt:lpstr>
      <vt:lpstr>Firewall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 J. Lattanze</dc:creator>
  <cp:lastModifiedBy>Len Bass</cp:lastModifiedBy>
  <cp:revision>469</cp:revision>
  <dcterms:created xsi:type="dcterms:W3CDTF">2004-11-16T18:39:34Z</dcterms:created>
  <dcterms:modified xsi:type="dcterms:W3CDTF">2021-10-19T13:58:06Z</dcterms:modified>
</cp:coreProperties>
</file>